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75" d="100"/>
          <a:sy n="75" d="100"/>
        </p:scale>
        <p:origin x="-1872" y="-1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F4F27-55EF-4B3E-BC81-79256D7D8F97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077-85C9-4564-A094-02EB96114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929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F4F27-55EF-4B3E-BC81-79256D7D8F97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077-85C9-4564-A094-02EB96114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82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F4F27-55EF-4B3E-BC81-79256D7D8F97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077-85C9-4564-A094-02EB96114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247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F4F27-55EF-4B3E-BC81-79256D7D8F97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077-85C9-4564-A094-02EB96114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088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F4F27-55EF-4B3E-BC81-79256D7D8F97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077-85C9-4564-A094-02EB96114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942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F4F27-55EF-4B3E-BC81-79256D7D8F97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077-85C9-4564-A094-02EB96114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05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F4F27-55EF-4B3E-BC81-79256D7D8F97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077-85C9-4564-A094-02EB96114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3728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F4F27-55EF-4B3E-BC81-79256D7D8F97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077-85C9-4564-A094-02EB96114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96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F4F27-55EF-4B3E-BC81-79256D7D8F97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077-85C9-4564-A094-02EB96114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299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F4F27-55EF-4B3E-BC81-79256D7D8F97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077-85C9-4564-A094-02EB96114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390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F4F27-55EF-4B3E-BC81-79256D7D8F97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9077-85C9-4564-A094-02EB96114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9234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F4F27-55EF-4B3E-BC81-79256D7D8F97}" type="datetimeFigureOut">
              <a:rPr lang="en-IN" smtClean="0"/>
              <a:t>21-01-2023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E9077-85C9-4564-A094-02EB96114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360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0800000" flipV="1">
            <a:off x="-232162" y="3579018"/>
            <a:ext cx="3988470" cy="1306944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FF0000"/>
                </a:solidFill>
                <a:latin typeface="Algerian" pitchFamily="82" charset="0"/>
              </a:rPr>
              <a:t>FLOOD</a:t>
            </a:r>
            <a:endParaRPr lang="en-IN" sz="8000" dirty="0">
              <a:solidFill>
                <a:srgbClr val="FF0000"/>
              </a:solidFill>
              <a:latin typeface="Algerian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1456" y="5393749"/>
            <a:ext cx="5024004" cy="1494736"/>
          </a:xfrm>
        </p:spPr>
        <p:txBody>
          <a:bodyPr>
            <a:normAutofit fontScale="62500" lnSpcReduction="20000"/>
          </a:bodyPr>
          <a:lstStyle/>
          <a:p>
            <a:r>
              <a:rPr lang="en-US" sz="29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By</a:t>
            </a:r>
          </a:p>
          <a:p>
            <a:r>
              <a:rPr lang="en-US" sz="29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Mr.Ramki.S</a:t>
            </a:r>
          </a:p>
          <a:p>
            <a:r>
              <a:rPr lang="en-US" sz="29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Assistant Professor &amp; NSS Programme Officer,</a:t>
            </a:r>
          </a:p>
          <a:p>
            <a:r>
              <a:rPr lang="en-US" sz="29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St. Jospeh’s College (Arts &amp; Science), Kovur,Chennai-128</a:t>
            </a:r>
            <a:r>
              <a:rPr lang="en-US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IN" b="1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7" y="1054721"/>
            <a:ext cx="864096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 rot="10800000" flipV="1">
            <a:off x="2949374" y="4561362"/>
            <a:ext cx="3332602" cy="316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F0000"/>
                </a:solidFill>
                <a:latin typeface="Algerian" pitchFamily="82" charset="0"/>
              </a:rPr>
              <a:t>Overflow of water</a:t>
            </a:r>
            <a:endParaRPr lang="en-IN" sz="2400" dirty="0">
              <a:solidFill>
                <a:srgbClr val="FF0000"/>
              </a:solidFill>
              <a:latin typeface="Algerian" pitchFamily="8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 rot="10800000" flipV="1">
            <a:off x="616893" y="141906"/>
            <a:ext cx="7992888" cy="7199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solidFill>
                  <a:schemeClr val="accent3">
                    <a:lumMod val="75000"/>
                  </a:schemeClr>
                </a:solidFill>
                <a:latin typeface="Algerian" pitchFamily="82" charset="0"/>
                <a:cs typeface="Times New Roman" pitchFamily="18" charset="0"/>
              </a:rPr>
              <a:t>Disaster management  </a:t>
            </a:r>
            <a:endParaRPr lang="en-IN" sz="4800" dirty="0">
              <a:solidFill>
                <a:schemeClr val="accent3">
                  <a:lumMod val="75000"/>
                </a:schemeClr>
              </a:solidFill>
              <a:latin typeface="Algerian" pitchFamily="82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189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Bahnschrift Condensed" pitchFamily="34" charset="0"/>
              </a:rPr>
              <a:t>FLOOD EMERGENCY SUPPLIES NEEDED</a:t>
            </a:r>
            <a:endParaRPr lang="en-IN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124744"/>
            <a:ext cx="1656184" cy="998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 descr="Portable Radio AE1850/00 | Philip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783692"/>
            <a:ext cx="2664297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andle Hand Drawn Set Stock Illustration - Download Image Now - Candle,  Drawing - Activity, Flame - iSto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337240"/>
            <a:ext cx="2333059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720" y="2492896"/>
            <a:ext cx="158417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77" y="4919512"/>
            <a:ext cx="2613390" cy="1468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0" name="Picture 16" descr="Buy Dolo 650 mg 15 Tablets Online at Best price in India | Flipkart Health+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115" y="4125224"/>
            <a:ext cx="2077981" cy="207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42192"/>
            <a:ext cx="1728192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3" name="Picture 19" descr="Nitrile Rubber Gloves(Box of 1,000) – VersaMedical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756190"/>
            <a:ext cx="1809470" cy="180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948" y="843566"/>
            <a:ext cx="1967632" cy="3496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127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648072"/>
          </a:xfrm>
        </p:spPr>
        <p:txBody>
          <a:bodyPr>
            <a:normAutofit fontScale="90000"/>
          </a:bodyPr>
          <a:lstStyle/>
          <a:p>
            <a:pPr>
              <a:lnSpc>
                <a:spcPct val="210000"/>
              </a:lnSpc>
            </a:pPr>
            <a:r>
              <a:rPr lang="en-US" dirty="0" smtClean="0">
                <a:latin typeface="Bahnschrift Condensed" pitchFamily="34" charset="0"/>
              </a:rPr>
              <a:t>Floating floats</a:t>
            </a:r>
            <a:endParaRPr lang="en-US" dirty="0" smtClean="0">
              <a:latin typeface="Bahnschrift Condense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3550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Black" pitchFamily="34" charset="0"/>
              </a:rPr>
              <a:t>Objectives of Study  </a:t>
            </a:r>
            <a:endParaRPr lang="en-IN" dirty="0">
              <a:latin typeface="Arial Black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153" y="1165155"/>
            <a:ext cx="5109935" cy="563297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10000"/>
              </a:lnSpc>
            </a:pPr>
            <a:r>
              <a:rPr lang="en-US" dirty="0" smtClean="0">
                <a:latin typeface="Bahnschrift Condensed" pitchFamily="34" charset="0"/>
              </a:rPr>
              <a:t>Natural Causes of Floods</a:t>
            </a:r>
          </a:p>
          <a:p>
            <a:pPr>
              <a:lnSpc>
                <a:spcPct val="210000"/>
              </a:lnSpc>
            </a:pPr>
            <a:r>
              <a:rPr lang="en-US" dirty="0" smtClean="0">
                <a:latin typeface="Bahnschrift Condensed" pitchFamily="34" charset="0"/>
              </a:rPr>
              <a:t>Types of Floods</a:t>
            </a:r>
          </a:p>
          <a:p>
            <a:pPr>
              <a:lnSpc>
                <a:spcPct val="210000"/>
              </a:lnSpc>
            </a:pPr>
            <a:r>
              <a:rPr lang="en-US" dirty="0" smtClean="0">
                <a:latin typeface="Bahnschrift Condensed" pitchFamily="34" charset="0"/>
              </a:rPr>
              <a:t>Safety precautions against floods</a:t>
            </a:r>
          </a:p>
          <a:p>
            <a:pPr>
              <a:lnSpc>
                <a:spcPct val="210000"/>
              </a:lnSpc>
            </a:pPr>
            <a:r>
              <a:rPr lang="en-US" dirty="0" smtClean="0">
                <a:latin typeface="Bahnschrift Condensed" pitchFamily="34" charset="0"/>
              </a:rPr>
              <a:t>Floating floats</a:t>
            </a:r>
          </a:p>
          <a:p>
            <a:pPr>
              <a:lnSpc>
                <a:spcPct val="210000"/>
              </a:lnSpc>
            </a:pPr>
            <a:r>
              <a:rPr lang="en-US" dirty="0" smtClean="0">
                <a:latin typeface="Bahnschrift Condensed" pitchFamily="34" charset="0"/>
              </a:rPr>
              <a:t>Dos and Don’ts During a Major Flood</a:t>
            </a:r>
          </a:p>
          <a:p>
            <a:pPr>
              <a:lnSpc>
                <a:spcPct val="210000"/>
              </a:lnSpc>
            </a:pPr>
            <a:r>
              <a:rPr lang="en-US" dirty="0" smtClean="0">
                <a:latin typeface="Bahnschrift Condensed" pitchFamily="34" charset="0"/>
              </a:rPr>
              <a:t>A way to lives from floods</a:t>
            </a:r>
            <a:endParaRPr lang="en-IN" dirty="0">
              <a:latin typeface="Bahnschrif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62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NATURAL CAUSES OF FLOODS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 smtClean="0"/>
              <a:t>(i) Meteorological </a:t>
            </a:r>
            <a:r>
              <a:rPr lang="en-IN" b="1" dirty="0"/>
              <a:t>Factors</a:t>
            </a:r>
          </a:p>
          <a:p>
            <a:pPr lvl="5">
              <a:buFont typeface="Wingdings" pitchFamily="2" charset="2"/>
              <a:buChar char="v"/>
            </a:pPr>
            <a:r>
              <a:rPr lang="en-IN" b="1" dirty="0"/>
              <a:t>Heavy </a:t>
            </a:r>
            <a:r>
              <a:rPr lang="en-IN" b="1" dirty="0" smtClean="0"/>
              <a:t>Rainfall</a:t>
            </a:r>
          </a:p>
          <a:p>
            <a:pPr lvl="8">
              <a:buFont typeface="Wingdings" pitchFamily="2" charset="2"/>
              <a:buChar char="v"/>
            </a:pPr>
            <a:endParaRPr lang="en-US" b="1" dirty="0"/>
          </a:p>
          <a:p>
            <a:pPr lvl="8">
              <a:buFont typeface="Wingdings" pitchFamily="2" charset="2"/>
              <a:buChar char="v"/>
            </a:pPr>
            <a:endParaRPr lang="en-US" b="1" dirty="0" smtClean="0"/>
          </a:p>
          <a:p>
            <a:pPr lvl="8">
              <a:buFont typeface="Wingdings" pitchFamily="2" charset="2"/>
              <a:buChar char="v"/>
            </a:pPr>
            <a:endParaRPr lang="en-IN" b="1" dirty="0" smtClean="0"/>
          </a:p>
          <a:p>
            <a:pPr lvl="2">
              <a:buFont typeface="Wingdings" pitchFamily="2" charset="2"/>
              <a:buChar char="v"/>
            </a:pPr>
            <a:r>
              <a:rPr lang="en-IN" b="1" dirty="0" smtClean="0"/>
              <a:t>Cyclone</a:t>
            </a:r>
          </a:p>
          <a:p>
            <a:pPr lvl="2">
              <a:buFont typeface="Wingdings" pitchFamily="2" charset="2"/>
              <a:buChar char="v"/>
            </a:pPr>
            <a:endParaRPr lang="en-US" b="1" dirty="0"/>
          </a:p>
          <a:p>
            <a:pPr lvl="2">
              <a:buFont typeface="Wingdings" pitchFamily="2" charset="2"/>
              <a:buChar char="v"/>
            </a:pPr>
            <a:endParaRPr lang="en-US" b="1" dirty="0" smtClean="0"/>
          </a:p>
          <a:p>
            <a:pPr lvl="2">
              <a:buFont typeface="Wingdings" pitchFamily="2" charset="2"/>
              <a:buChar char="v"/>
            </a:pPr>
            <a:endParaRPr lang="en-IN" b="1" dirty="0" smtClean="0"/>
          </a:p>
          <a:p>
            <a:pPr lvl="8">
              <a:buFont typeface="Wingdings" pitchFamily="2" charset="2"/>
              <a:buChar char="v"/>
            </a:pPr>
            <a:r>
              <a:rPr lang="en-IN" b="1" dirty="0" smtClean="0"/>
              <a:t>Global Warming</a:t>
            </a:r>
            <a:endParaRPr lang="en-IN" dirty="0" smtClean="0"/>
          </a:p>
          <a:p>
            <a:pPr lvl="6">
              <a:buFont typeface="Wingdings" pitchFamily="2" charset="2"/>
              <a:buChar char="v"/>
            </a:pPr>
            <a:endParaRPr lang="en-IN" b="1" dirty="0" smtClean="0"/>
          </a:p>
          <a:p>
            <a:pPr lvl="6">
              <a:buFont typeface="Wingdings" pitchFamily="2" charset="2"/>
              <a:buChar char="v"/>
            </a:pPr>
            <a:endParaRPr lang="en-IN" b="1" dirty="0" smtClean="0"/>
          </a:p>
          <a:p>
            <a:pPr lvl="6">
              <a:buFont typeface="Wingdings" pitchFamily="2" charset="2"/>
              <a:buChar char="v"/>
            </a:pPr>
            <a:endParaRPr lang="en-US" b="1" dirty="0"/>
          </a:p>
          <a:p>
            <a:pPr lvl="6">
              <a:buFont typeface="Wingdings" pitchFamily="2" charset="2"/>
              <a:buChar char="v"/>
            </a:pPr>
            <a:endParaRPr lang="en-IN" b="1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193" y="2108473"/>
            <a:ext cx="2483689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77072"/>
            <a:ext cx="2245125" cy="149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029886"/>
            <a:ext cx="2477837" cy="1404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384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pPr marL="0" indent="0">
              <a:buNone/>
            </a:pPr>
            <a:r>
              <a:rPr lang="en-IN" b="1" dirty="0" smtClean="0"/>
              <a:t>(ii) Physical Factors</a:t>
            </a:r>
            <a:endParaRPr lang="en-IN" b="1" dirty="0"/>
          </a:p>
          <a:p>
            <a:pPr>
              <a:buFont typeface="Wingdings" pitchFamily="2" charset="2"/>
              <a:buChar char="ü"/>
            </a:pPr>
            <a:r>
              <a:rPr lang="en-IN" b="1" dirty="0" smtClean="0"/>
              <a:t>Insufficient </a:t>
            </a:r>
            <a:r>
              <a:rPr lang="en-IN" b="1" dirty="0"/>
              <a:t>Drainage </a:t>
            </a:r>
            <a:r>
              <a:rPr lang="en-IN" b="1" dirty="0" smtClean="0"/>
              <a:t>Management</a:t>
            </a:r>
          </a:p>
          <a:p>
            <a:pPr>
              <a:buFont typeface="Wingdings" pitchFamily="2" charset="2"/>
              <a:buChar char="ü"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IN" b="1" dirty="0" smtClean="0"/>
          </a:p>
          <a:p>
            <a:pPr>
              <a:buFont typeface="Wingdings" pitchFamily="2" charset="2"/>
              <a:buChar char="ü"/>
            </a:pPr>
            <a:r>
              <a:rPr lang="en-IN" b="1" dirty="0" smtClean="0"/>
              <a:t>Catchment Area</a:t>
            </a:r>
          </a:p>
          <a:p>
            <a:pPr>
              <a:buFont typeface="Wingdings" pitchFamily="2" charset="2"/>
              <a:buChar char="ü"/>
            </a:pP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87924"/>
            <a:ext cx="2711750" cy="1807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744" y="1387925"/>
            <a:ext cx="2988584" cy="1764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774" y="4383326"/>
            <a:ext cx="5223274" cy="2142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3040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idx="1"/>
          </p:nvPr>
        </p:nvSpPr>
        <p:spPr>
          <a:xfrm>
            <a:off x="179512" y="260648"/>
            <a:ext cx="8784976" cy="6336704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en-IN" b="1" dirty="0" smtClean="0"/>
              <a:t>(iii) Human </a:t>
            </a:r>
            <a:r>
              <a:rPr lang="en-IN" b="1" dirty="0"/>
              <a:t>Factor</a:t>
            </a:r>
          </a:p>
          <a:p>
            <a:pPr>
              <a:buFont typeface="Wingdings" pitchFamily="2" charset="2"/>
              <a:buChar char="Ø"/>
            </a:pPr>
            <a:r>
              <a:rPr lang="en-IN" b="1" dirty="0" smtClean="0"/>
              <a:t>Siltation</a:t>
            </a:r>
          </a:p>
          <a:p>
            <a:pPr>
              <a:buFont typeface="Wingdings" pitchFamily="2" charset="2"/>
              <a:buChar char="Ø"/>
            </a:pPr>
            <a:endParaRPr lang="en-US" b="1" dirty="0"/>
          </a:p>
          <a:p>
            <a:pPr>
              <a:buFont typeface="Wingdings" pitchFamily="2" charset="2"/>
              <a:buChar char="Ø"/>
            </a:pPr>
            <a:endParaRPr lang="en-IN" b="1" dirty="0" smtClean="0"/>
          </a:p>
          <a:p>
            <a:pPr>
              <a:buFont typeface="Wingdings" pitchFamily="2" charset="2"/>
              <a:buChar char="Ø"/>
            </a:pPr>
            <a:r>
              <a:rPr lang="en-IN" b="1" dirty="0"/>
              <a:t>Improper Agricultural </a:t>
            </a:r>
            <a:r>
              <a:rPr lang="en-IN" b="1" dirty="0" smtClean="0"/>
              <a:t>Practices</a:t>
            </a:r>
          </a:p>
          <a:p>
            <a:pPr>
              <a:buFont typeface="Wingdings" pitchFamily="2" charset="2"/>
              <a:buChar char="Ø"/>
            </a:pPr>
            <a:endParaRPr lang="en-IN" b="1" dirty="0" smtClean="0"/>
          </a:p>
          <a:p>
            <a:pPr>
              <a:buFont typeface="Wingdings" pitchFamily="2" charset="2"/>
              <a:buChar char="Ø"/>
            </a:pPr>
            <a:r>
              <a:rPr lang="en-IN" b="1" dirty="0" smtClean="0"/>
              <a:t>Deforestation </a:t>
            </a:r>
          </a:p>
          <a:p>
            <a:pPr>
              <a:buFont typeface="Wingdings" pitchFamily="2" charset="2"/>
              <a:buChar char="Ø"/>
            </a:pPr>
            <a:endParaRPr lang="en-IN" b="1" dirty="0" smtClean="0"/>
          </a:p>
          <a:p>
            <a:pPr>
              <a:buFont typeface="Wingdings" pitchFamily="2" charset="2"/>
              <a:buChar char="Ø"/>
            </a:pPr>
            <a:r>
              <a:rPr lang="en-IN" b="1" dirty="0"/>
              <a:t>Collapse of Dams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19992"/>
            <a:ext cx="2304256" cy="1794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281" y="1722357"/>
            <a:ext cx="3061491" cy="2171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391" y="3087800"/>
            <a:ext cx="2605670" cy="175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614" y="5054138"/>
            <a:ext cx="2911155" cy="163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029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Bahnschrift Condensed" pitchFamily="34" charset="0"/>
              </a:rPr>
              <a:t>Types of Floods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435280" cy="528945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Rain flood    			      </a:t>
            </a:r>
            <a:r>
              <a:rPr lang="en-US" dirty="0" smtClean="0"/>
              <a:t>River flood 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Coastal flood               </a:t>
            </a:r>
            <a:r>
              <a:rPr lang="en-US" dirty="0" smtClean="0"/>
              <a:t>Ruinous flood </a:t>
            </a:r>
            <a:r>
              <a:rPr lang="en-US" sz="1800" dirty="0" smtClean="0"/>
              <a:t>(</a:t>
            </a:r>
            <a:r>
              <a:rPr lang="ta-IN" sz="1800" dirty="0" smtClean="0"/>
              <a:t>பேரழிவு</a:t>
            </a:r>
            <a:r>
              <a:rPr lang="en-US" sz="1800" dirty="0" smtClean="0"/>
              <a:t>)</a:t>
            </a:r>
          </a:p>
          <a:p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0" y="855112"/>
            <a:ext cx="2887856" cy="187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 descr="Flooded Of Muddy Water Overflow Stock Photo - Download Image Now - Flood,  Torrential Rain, River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855112"/>
            <a:ext cx="288032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0" y="3546538"/>
            <a:ext cx="3295751" cy="2014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931" y="3546538"/>
            <a:ext cx="3357800" cy="2014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775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74638"/>
            <a:ext cx="8003232" cy="63408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Bahnschrift Condensed" pitchFamily="34" charset="0"/>
              </a:rPr>
              <a:t>Safety precautions against floods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latin typeface="Arial Black" pitchFamily="34" charset="0"/>
              </a:rPr>
              <a:t>Before </a:t>
            </a:r>
          </a:p>
          <a:p>
            <a:pPr algn="just">
              <a:lnSpc>
                <a:spcPct val="17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Ignore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rumours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stay calm, don’t panic. </a:t>
            </a:r>
          </a:p>
          <a:p>
            <a:pPr algn="just">
              <a:lnSpc>
                <a:spcPct val="17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Keep your mobile phones charged for emergency communication; use SMS. </a:t>
            </a:r>
          </a:p>
          <a:p>
            <a:pPr algn="just">
              <a:lnSpc>
                <a:spcPct val="17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Listen to radio, watch TV, read newspapers for weather updates.</a:t>
            </a:r>
          </a:p>
          <a:p>
            <a:pPr algn="just">
              <a:lnSpc>
                <a:spcPct val="17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Keep cattle/animals untied to ensure their safety. </a:t>
            </a:r>
          </a:p>
          <a:p>
            <a:pPr algn="just">
              <a:lnSpc>
                <a:spcPct val="17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Prepare an emergency kit with essential items for safety and survival.</a:t>
            </a:r>
          </a:p>
          <a:p>
            <a:pPr algn="just">
              <a:lnSpc>
                <a:spcPct val="17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Keep your documents and valuables in water-proof bags.</a:t>
            </a:r>
          </a:p>
          <a:p>
            <a:pPr algn="just">
              <a:lnSpc>
                <a:spcPct val="17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Know the safe routes to nearest shelter/raised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pucca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house.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7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Evacuate immediately to safe places when directed by government officials. </a:t>
            </a:r>
          </a:p>
          <a:p>
            <a:pPr algn="just">
              <a:lnSpc>
                <a:spcPct val="17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Store enough ready-to-eat food and water for at least a week. </a:t>
            </a:r>
          </a:p>
          <a:p>
            <a:pPr algn="just">
              <a:lnSpc>
                <a:spcPct val="17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Be aware of flash flood areas such as canals, streams, drainage channels.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993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>
            <a:normAutofit fontScale="92500"/>
          </a:bodyPr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1900" dirty="0">
                <a:latin typeface="Arial Black" pitchFamily="34" charset="0"/>
              </a:rPr>
              <a:t>During </a:t>
            </a:r>
          </a:p>
          <a:p>
            <a:pPr algn="just">
              <a:lnSpc>
                <a:spcPct val="200000"/>
              </a:lnSpc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Don’t enter floodwaters. In case you need to, wear suitable footwear. </a:t>
            </a:r>
          </a:p>
          <a:p>
            <a:pPr algn="just">
              <a:lnSpc>
                <a:spcPct val="200000"/>
              </a:lnSpc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Stay away from sewerage lines, gutters, drains, culverts, etc. </a:t>
            </a:r>
          </a:p>
          <a:p>
            <a:pPr algn="just">
              <a:lnSpc>
                <a:spcPct val="200000"/>
              </a:lnSpc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Stay away from electric poles and fallen power lines to avoid electrocution. </a:t>
            </a:r>
          </a:p>
          <a:p>
            <a:pPr algn="just">
              <a:lnSpc>
                <a:spcPct val="200000"/>
              </a:lnSpc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Mark any open drains or manholes with visible signs (red flags or barricades). </a:t>
            </a:r>
          </a:p>
          <a:p>
            <a:pPr algn="just">
              <a:lnSpc>
                <a:spcPct val="200000"/>
              </a:lnSpc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Do not walk or drive in the flood waters. Remember, two feet of moving flood water can wash away big cars as well. </a:t>
            </a:r>
          </a:p>
          <a:p>
            <a:pPr algn="just">
              <a:lnSpc>
                <a:spcPct val="200000"/>
              </a:lnSpc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Eat freshly cooked or dry food. Keep your food covered. </a:t>
            </a:r>
          </a:p>
          <a:p>
            <a:pPr algn="just">
              <a:lnSpc>
                <a:spcPct val="200000"/>
              </a:lnSpc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Use disinfectants to keep your surroundings clean.</a:t>
            </a:r>
            <a:endParaRPr lang="en-IN" sz="21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301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476672"/>
            <a:ext cx="8712968" cy="6264696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2800" dirty="0">
                <a:latin typeface="Arial Black" pitchFamily="34" charset="0"/>
              </a:rPr>
              <a:t>After </a:t>
            </a:r>
          </a:p>
          <a:p>
            <a:pPr algn="just">
              <a:lnSpc>
                <a:spcPct val="220000"/>
              </a:lnSpc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Do not allow children to play in or near flood waters. </a:t>
            </a:r>
          </a:p>
          <a:p>
            <a:pPr algn="just">
              <a:lnSpc>
                <a:spcPct val="220000"/>
              </a:lnSpc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Don’t use any damaged electrical goods, get them checked. </a:t>
            </a:r>
          </a:p>
          <a:p>
            <a:pPr algn="just">
              <a:lnSpc>
                <a:spcPct val="220000"/>
              </a:lnSpc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If instructed, turn off utilities at main switches and unplug appliances - do not touch electrical equipment if wet.</a:t>
            </a:r>
          </a:p>
          <a:p>
            <a:pPr algn="just">
              <a:lnSpc>
                <a:spcPct val="220000"/>
              </a:lnSpc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Watch out for broken electric poles and wires, sharp objects and debris.</a:t>
            </a:r>
          </a:p>
          <a:p>
            <a:pPr algn="just">
              <a:lnSpc>
                <a:spcPct val="220000"/>
              </a:lnSpc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Do not eat food that has been in flood waters. </a:t>
            </a:r>
          </a:p>
          <a:p>
            <a:pPr algn="just">
              <a:lnSpc>
                <a:spcPct val="220000"/>
              </a:lnSpc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Use mosquito nets to prevent malaria. </a:t>
            </a:r>
          </a:p>
          <a:p>
            <a:pPr algn="just">
              <a:lnSpc>
                <a:spcPct val="220000"/>
              </a:lnSpc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Be careful of snakes as snake bites are common during floods. </a:t>
            </a:r>
          </a:p>
          <a:p>
            <a:pPr algn="just">
              <a:lnSpc>
                <a:spcPct val="220000"/>
              </a:lnSpc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Don’t use the toilet or tap water if the water lines / sewage pipes are damaged. </a:t>
            </a:r>
          </a:p>
          <a:p>
            <a:pPr algn="just">
              <a:lnSpc>
                <a:spcPct val="220000"/>
              </a:lnSpc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Do not drink tap water until advised by the Health Department that the water is safe to drink.</a:t>
            </a: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11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449</Words>
  <Application>Microsoft Office PowerPoint</Application>
  <PresentationFormat>On-screen Show (4:3)</PresentationFormat>
  <Paragraphs>85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FLOOD</vt:lpstr>
      <vt:lpstr>Objectives of Study  </vt:lpstr>
      <vt:lpstr>NATURAL CAUSES OF FLOODS</vt:lpstr>
      <vt:lpstr>PowerPoint Presentation</vt:lpstr>
      <vt:lpstr>PowerPoint Presentation</vt:lpstr>
      <vt:lpstr>Types of Floods</vt:lpstr>
      <vt:lpstr>Safety precautions against floods</vt:lpstr>
      <vt:lpstr>PowerPoint Presentation</vt:lpstr>
      <vt:lpstr>PowerPoint Presentation</vt:lpstr>
      <vt:lpstr>FLOOD EMERGENCY SUPPLIES NEEDED</vt:lpstr>
      <vt:lpstr>Floating floats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Student</cp:lastModifiedBy>
  <cp:revision>20</cp:revision>
  <dcterms:created xsi:type="dcterms:W3CDTF">2023-01-21T05:45:32Z</dcterms:created>
  <dcterms:modified xsi:type="dcterms:W3CDTF">2023-01-21T08:09:25Z</dcterms:modified>
</cp:coreProperties>
</file>